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8288000" cy="10287000"/>
  <p:notesSz cx="6858000" cy="9144000"/>
  <p:embeddedFontLst>
    <p:embeddedFont>
      <p:font typeface="Pretendard SemiBold"/>
      <p:bold r:id="rId68"/>
    </p:embeddedFont>
    <p:embeddedFont>
      <p:font typeface="CookieRunOTF Bold"/>
      <p:bold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fonts/font1.fntdata" Type="http://schemas.openxmlformats.org/officeDocument/2006/relationships/font"/><Relationship Id="rId69" Target="fonts/font2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png" Type="http://schemas.openxmlformats.org/officeDocument/2006/relationships/image"/><Relationship Id="rId4" Target="../media/image82.png" Type="http://schemas.openxmlformats.org/officeDocument/2006/relationships/image"/><Relationship Id="rId5" Target="../media/image8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94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9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16" Target="../media/image50.png" Type="http://schemas.openxmlformats.org/officeDocument/2006/relationships/image"/><Relationship Id="rId17" Target="../media/image51.png" Type="http://schemas.openxmlformats.org/officeDocument/2006/relationships/image"/><Relationship Id="rId18" Target="../media/image52.png" Type="http://schemas.openxmlformats.org/officeDocument/2006/relationships/image"/><Relationship Id="rId19" Target="../media/image53.png" Type="http://schemas.openxmlformats.org/officeDocument/2006/relationships/image"/><Relationship Id="rId2" Target="../media/image23.png" Type="http://schemas.openxmlformats.org/officeDocument/2006/relationships/image"/><Relationship Id="rId20" Target="../media/image54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10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12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2" Target="../media/image1.png" Type="http://schemas.openxmlformats.org/officeDocument/2006/relationships/image"/><Relationship Id="rId3" Target="../media/image114.png" Type="http://schemas.openxmlformats.org/officeDocument/2006/relationships/image"/><Relationship Id="rId4" Target="../media/image115.png" Type="http://schemas.openxmlformats.org/officeDocument/2006/relationships/image"/><Relationship Id="rId5" Target="../media/image3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9436100"/>
            <a:ext cx="187452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591300"/>
            <a:ext cx="9969500" cy="113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80000">
            <a:off x="10020300" y="8216900"/>
            <a:ext cx="2286000" cy="179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" y="1905000"/>
            <a:ext cx="5105400" cy="443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04900" y="6959600"/>
            <a:ext cx="95631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농산물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가격추이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시세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정보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분석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기반의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농산물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직거래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시스템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64800" y="1320800"/>
            <a:ext cx="7200900" cy="873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180000">
            <a:off x="14909800" y="1193800"/>
            <a:ext cx="1993900" cy="1308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79700" y="8216900"/>
            <a:ext cx="2514600" cy="1752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3420000">
            <a:off x="15811500" y="7785100"/>
            <a:ext cx="1295400" cy="129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368300" y="2882900"/>
            <a:ext cx="8940800" cy="10998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90600" y="1714500"/>
            <a:ext cx="7289800" cy="86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4619"/>
              </a:lnSpc>
            </a:pPr>
            <a:r>
              <a:rPr lang="en-US" sz="4800" b="false" i="false" u="none" strike="noStrike">
                <a:solidFill>
                  <a:srgbClr val="000000"/>
                </a:solidFill>
                <a:latin typeface="Pretendard SemiBold"/>
              </a:rPr>
              <a:t>3</a:t>
            </a: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차</a:t>
            </a:r>
            <a:r>
              <a:rPr lang="en-US" sz="4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기획발표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2700"/>
            <a:ext cx="18300700" cy="10312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5400"/>
            <a:ext cx="18300700" cy="10274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134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2700"/>
            <a:ext cx="18300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51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3111500"/>
            <a:ext cx="161925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9156700"/>
            <a:ext cx="18745200" cy="154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63700" y="3200400"/>
            <a:ext cx="14541500" cy="651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5100" y="1727200"/>
            <a:ext cx="14719300" cy="786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60700" y="-381000"/>
            <a:ext cx="11315700" cy="3848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08200" y="2171700"/>
            <a:ext cx="787400" cy="787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68500" y="1739900"/>
            <a:ext cx="1549400" cy="205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69600" y="2146300"/>
            <a:ext cx="8737600" cy="8737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454400" y="2209800"/>
            <a:ext cx="5575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팀</a:t>
            </a:r>
            <a:r>
              <a:rPr lang="en-US" sz="45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소개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3289300"/>
            <a:ext cx="787400" cy="787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06600" y="2857500"/>
            <a:ext cx="1536700" cy="2057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467100" y="3314700"/>
            <a:ext cx="5575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프로젝트</a:t>
            </a:r>
            <a:r>
              <a:rPr lang="en-US" sz="45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개요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4343400"/>
            <a:ext cx="787400" cy="787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06600" y="3911600"/>
            <a:ext cx="1587500" cy="2070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467100" y="4368800"/>
            <a:ext cx="5575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화면설계서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5397500"/>
            <a:ext cx="787400" cy="787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19300" y="4965700"/>
            <a:ext cx="1574800" cy="2057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467100" y="5435600"/>
            <a:ext cx="5575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요구사항정의서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08200" y="6451600"/>
            <a:ext cx="787400" cy="787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81200" y="6019800"/>
            <a:ext cx="1638300" cy="2070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454400" y="6477000"/>
            <a:ext cx="5575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CookieRunOTF Bold"/>
              </a:rPr>
              <a:t>ERD + DB </a:t>
            </a: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설계서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7467600"/>
            <a:ext cx="787400" cy="787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06600" y="7023100"/>
            <a:ext cx="1574800" cy="2070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3467100" y="7493000"/>
            <a:ext cx="5575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CookieRunOTF Bold"/>
              </a:rPr>
              <a:t>WBS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8458200"/>
            <a:ext cx="787400" cy="787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06600" y="8026400"/>
            <a:ext cx="1549400" cy="2057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3467100" y="8483600"/>
            <a:ext cx="5575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상태다이어그램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261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2700"/>
            <a:ext cx="18249900" cy="10248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2700"/>
            <a:ext cx="18389600" cy="10350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134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00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146300"/>
            <a:ext cx="4051300" cy="731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4089400"/>
            <a:ext cx="2489200" cy="723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5829300"/>
            <a:ext cx="36449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CookieRunOTF Bold"/>
              </a:rPr>
              <a:t>정지윤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628900" y="12700"/>
            <a:ext cx="19253200" cy="2781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" y="6858000"/>
            <a:ext cx="393700" cy="39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6794500"/>
            <a:ext cx="368300" cy="368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828800" y="6832600"/>
            <a:ext cx="27178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피그마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" y="7581900"/>
            <a:ext cx="393700" cy="39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7518400"/>
            <a:ext cx="368300" cy="368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28800" y="7556500"/>
            <a:ext cx="27178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화면설계서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2500" y="2413000"/>
            <a:ext cx="36449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CookieRunOTF Bold"/>
              </a:rPr>
              <a:t>팀장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03800" y="2146300"/>
            <a:ext cx="4051300" cy="7315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78500" y="4089400"/>
            <a:ext cx="2489200" cy="7239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73700" y="6858000"/>
            <a:ext cx="393700" cy="393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24500" y="6794500"/>
            <a:ext cx="368300" cy="368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083300" y="6832600"/>
            <a:ext cx="27178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WBS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73700" y="7581900"/>
            <a:ext cx="393700" cy="393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24500" y="7518400"/>
            <a:ext cx="368300" cy="368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6083300" y="7556500"/>
            <a:ext cx="27178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상태다이어그램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94300" y="2413000"/>
            <a:ext cx="36449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CookieRunOTF Bold"/>
              </a:rPr>
              <a:t>부팀장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45600" y="2146300"/>
            <a:ext cx="4051300" cy="7315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4089400"/>
            <a:ext cx="2489200" cy="7239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512300" y="5829300"/>
            <a:ext cx="36449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CookieRunOTF Bold"/>
              </a:rPr>
              <a:t>조현우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15500" y="6858000"/>
            <a:ext cx="393700" cy="393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66300" y="6794500"/>
            <a:ext cx="368300" cy="3683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325100" y="6832600"/>
            <a:ext cx="27178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DB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설계서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15500" y="7581900"/>
            <a:ext cx="393700" cy="393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66300" y="7518400"/>
            <a:ext cx="368300" cy="3683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0325100" y="7556500"/>
            <a:ext cx="27178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ERD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36100" y="2413000"/>
            <a:ext cx="36449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CookieRunOTF Bold"/>
              </a:rPr>
              <a:t>팀원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74700" y="2146300"/>
            <a:ext cx="4051300" cy="7315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62100" y="4089400"/>
            <a:ext cx="2489200" cy="7239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3754100" y="5829300"/>
            <a:ext cx="36449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CookieRunOTF Bold"/>
              </a:rPr>
              <a:t>윤서하</a:t>
            </a:r>
          </a:p>
        </p:txBody>
      </p: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57300" y="6858000"/>
            <a:ext cx="393700" cy="3937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08100" y="6794500"/>
            <a:ext cx="368300" cy="36830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14554200" y="6832600"/>
            <a:ext cx="27178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피그마</a:t>
            </a:r>
          </a:p>
        </p:txBody>
      </p:sp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57300" y="7581900"/>
            <a:ext cx="393700" cy="3937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08100" y="7518400"/>
            <a:ext cx="368300" cy="368300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14554200" y="7556500"/>
            <a:ext cx="27178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발표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자료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제작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677900" y="2413000"/>
            <a:ext cx="36449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CookieRunOTF Bold"/>
              </a:rPr>
              <a:t>팀원</a:t>
            </a:r>
          </a:p>
        </p:txBody>
      </p:sp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73700" y="8318500"/>
            <a:ext cx="393700" cy="3937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24500" y="8255000"/>
            <a:ext cx="368300" cy="3683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6083300" y="8280400"/>
            <a:ext cx="27178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요구사항명세서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194300" y="5829300"/>
            <a:ext cx="36449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CookieRunOTF Bold"/>
              </a:rPr>
              <a:t>유영근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00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5400"/>
            <a:ext cx="18262600" cy="1026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59100" y="2438400"/>
            <a:ext cx="6654800" cy="755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05400" y="3403600"/>
            <a:ext cx="368300" cy="38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78400" y="3695700"/>
            <a:ext cx="2413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78400" y="5676900"/>
            <a:ext cx="2413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78400" y="7620000"/>
            <a:ext cx="2413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134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2700"/>
            <a:ext cx="18364200" cy="102997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261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134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2700"/>
            <a:ext cx="18288000" cy="10299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261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79600" y="1905000"/>
            <a:ext cx="14897100" cy="7835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8300" y="1587500"/>
            <a:ext cx="14897100" cy="795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689100" y="12700"/>
            <a:ext cx="18288000" cy="2781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48100" y="1854200"/>
            <a:ext cx="61976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5800" b="false" i="false" u="none" strike="noStrike">
                <a:solidFill>
                  <a:srgbClr val="000000"/>
                </a:solidFill>
                <a:latin typeface="CookieRunOTF Bold"/>
              </a:rPr>
              <a:t>YH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28900" y="3086100"/>
            <a:ext cx="13195300" cy="623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699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본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프로젝트는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농산물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시세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데이터를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수집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·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분석하여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,</a:t>
            </a:r>
          </a:p>
          <a:p>
            <a:pPr algn="l" lvl="0">
              <a:lnSpc>
                <a:spcPct val="12699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소비자가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지난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시세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추이를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참고해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농산물을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예약하거나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직거래할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수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있는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시스템을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구축하는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것이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목적입니다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.</a:t>
            </a:r>
          </a:p>
          <a:p>
            <a:pPr algn="l" lvl="0">
              <a:lnSpc>
                <a:spcPct val="12699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농산물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가격은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시기마다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큰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차이를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보이지만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일반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소비자는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이를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예측하기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어려워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적절한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구매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시점을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놓치는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경우가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많습니다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.</a:t>
            </a:r>
          </a:p>
          <a:p>
            <a:pPr algn="l" lvl="0">
              <a:lnSpc>
                <a:spcPct val="12699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우리는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공공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API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를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통해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수집한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시세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데이터를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바탕으로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분석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정보를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제공하고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,</a:t>
            </a:r>
          </a:p>
          <a:p>
            <a:pPr algn="l" lvl="0">
              <a:lnSpc>
                <a:spcPct val="12699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이를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통해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소비자는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더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나은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시점에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농산물을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예약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·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구매할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수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있으며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,</a:t>
            </a:r>
          </a:p>
          <a:p>
            <a:pPr algn="l" lvl="0">
              <a:lnSpc>
                <a:spcPct val="12699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생산자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(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판매자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)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는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수요를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예측하고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유통을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효율화할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수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CookieRunOTF Bold"/>
              </a:rPr>
              <a:t>있습니다</a:t>
            </a:r>
            <a:r>
              <a:rPr lang="en-US" sz="3600" b="false" i="false" u="none" strike="noStrike">
                <a:solidFill>
                  <a:srgbClr val="000000"/>
                </a:solidFill>
                <a:latin typeface="CookieRunOTF Bold"/>
              </a:rPr>
              <a:t>.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78100" y="2019300"/>
            <a:ext cx="787400" cy="78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79700" y="1905000"/>
            <a:ext cx="7239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25400"/>
            <a:ext cx="18288000" cy="10312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59100" y="0"/>
            <a:ext cx="123698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866900" y="3009900"/>
            <a:ext cx="191516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235200"/>
            <a:ext cx="18288000" cy="5816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2806700"/>
            <a:ext cx="173482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66800"/>
            <a:ext cx="18288000" cy="82677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844800"/>
            <a:ext cx="1828800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717800"/>
            <a:ext cx="1827530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84200"/>
            <a:ext cx="18288000" cy="9334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89100"/>
            <a:ext cx="182880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8623300"/>
            <a:ext cx="18745200" cy="208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8300" y="1308100"/>
            <a:ext cx="14897100" cy="875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663700" y="-101600"/>
            <a:ext cx="18262600" cy="278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860800" y="1447800"/>
            <a:ext cx="65532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개발스택</a:t>
            </a:r>
            <a:r>
              <a:rPr lang="en-US" sz="4500" b="false" i="false" u="none" strike="noStrike">
                <a:solidFill>
                  <a:srgbClr val="000000"/>
                </a:solidFill>
                <a:latin typeface="CookieRunOTF Bold"/>
              </a:rPr>
              <a:t> / </a:t>
            </a: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사용</a:t>
            </a:r>
            <a:r>
              <a:rPr lang="en-US" sz="45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언어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06700" y="1612900"/>
            <a:ext cx="6096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895600" y="1524000"/>
            <a:ext cx="558800" cy="54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84800" y="2425700"/>
            <a:ext cx="1143000" cy="116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0" y="2425700"/>
            <a:ext cx="1168400" cy="1206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56600" y="2425700"/>
            <a:ext cx="1168400" cy="1206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67900" y="2425700"/>
            <a:ext cx="1168400" cy="1206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60800" y="2425700"/>
            <a:ext cx="1168400" cy="1168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822700" y="3619500"/>
            <a:ext cx="12573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CookieRunOTF Bold"/>
              </a:rPr>
              <a:t>react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34000" y="3619500"/>
            <a:ext cx="12446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CookieRunOTF Bold"/>
              </a:rPr>
              <a:t>spring</a:t>
            </a:r>
          </a:p>
          <a:p>
            <a:pPr algn="ctr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CookieRunOTF Bold"/>
              </a:rPr>
              <a:t>boot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19900" y="3619500"/>
            <a:ext cx="12573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CookieRunOTF Bold"/>
              </a:rPr>
              <a:t>html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18500" y="3619500"/>
            <a:ext cx="12573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CookieRunOTF Bold"/>
              </a:rPr>
              <a:t>css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17100" y="3619500"/>
            <a:ext cx="12573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CookieRunOTF Bold"/>
              </a:rPr>
              <a:t>js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39500" y="2387600"/>
            <a:ext cx="1219200" cy="1219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252200" y="3619500"/>
            <a:ext cx="12573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CookieRunOTF Bold"/>
              </a:rPr>
              <a:t>java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50800" y="2425700"/>
            <a:ext cx="1168400" cy="1308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712700" y="3695700"/>
            <a:ext cx="1244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CookieRunOTF Bold"/>
              </a:rPr>
              <a:t>python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60800" y="5359400"/>
            <a:ext cx="1181100" cy="1282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835400" y="6667500"/>
            <a:ext cx="1244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CookieRunOTF Bold"/>
              </a:rPr>
              <a:t>intelliJ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860800" y="4508500"/>
            <a:ext cx="65532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개발</a:t>
            </a:r>
            <a:r>
              <a:rPr lang="en-US" sz="45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툴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06700" y="4673600"/>
            <a:ext cx="609600" cy="609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895600" y="4584700"/>
            <a:ext cx="558800" cy="546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537200" y="5359400"/>
            <a:ext cx="1181100" cy="1282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086600" y="5359400"/>
            <a:ext cx="1181100" cy="1270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547100" y="5359400"/>
            <a:ext cx="1181100" cy="12827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5511800" y="6667500"/>
            <a:ext cx="1244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CookieRunOTF Bold"/>
              </a:rPr>
              <a:t>Oracle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048500" y="6667500"/>
            <a:ext cx="12446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CookieRunOTF Bold"/>
              </a:rPr>
              <a:t>MongoDB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21700" y="6667500"/>
            <a:ext cx="1244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CookieRunOTF Bold"/>
              </a:rPr>
              <a:t>OpenAI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860800" y="7429500"/>
            <a:ext cx="65532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협업</a:t>
            </a:r>
            <a:r>
              <a:rPr lang="en-US" sz="4500" b="false" i="false" u="none" strike="noStrike">
                <a:solidFill>
                  <a:srgbClr val="000000"/>
                </a:solidFill>
                <a:latin typeface="CookieRunOTF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CookieRunOTF Bold"/>
              </a:rPr>
              <a:t>툴</a:t>
            </a:r>
          </a:p>
        </p:txBody>
      </p: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06700" y="7594600"/>
            <a:ext cx="609600" cy="609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895600" y="7505700"/>
            <a:ext cx="558800" cy="546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860800" y="8204200"/>
            <a:ext cx="1181100" cy="11684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3835400" y="9385300"/>
            <a:ext cx="1244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CookieRunOTF Bold"/>
              </a:rPr>
              <a:t>discord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537200" y="8204200"/>
            <a:ext cx="1143000" cy="11557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499100" y="9347200"/>
            <a:ext cx="12446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CookieRunOTF Bold"/>
              </a:rPr>
              <a:t>jandi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086600" y="8204200"/>
            <a:ext cx="1181100" cy="116840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7048500" y="9385300"/>
            <a:ext cx="1244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CookieRunOTF Bold"/>
              </a:rPr>
              <a:t>github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498600"/>
            <a:ext cx="18288000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679700"/>
            <a:ext cx="182880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879600"/>
            <a:ext cx="18288000" cy="6527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25600"/>
            <a:ext cx="18288000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714500"/>
            <a:ext cx="18288000" cy="7594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159000"/>
            <a:ext cx="18288000" cy="6159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47700"/>
            <a:ext cx="18288000" cy="89916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1549400"/>
            <a:ext cx="18288000" cy="7188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676400" y="3009900"/>
            <a:ext cx="188595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63700" y="0"/>
            <a:ext cx="14973300" cy="10299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" y="3111500"/>
            <a:ext cx="17094200" cy="44323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8597900"/>
            <a:ext cx="18745200" cy="208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" y="3060700"/>
            <a:ext cx="15722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70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8600" y="9436100"/>
            <a:ext cx="187452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591300"/>
            <a:ext cx="9601200" cy="113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68600" y="7137400"/>
            <a:ext cx="1130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80000">
            <a:off x="10020300" y="8216900"/>
            <a:ext cx="2286000" cy="1790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22700" y="6870700"/>
            <a:ext cx="6273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461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SemiBold"/>
              </a:rPr>
              <a:t>YH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800" y="6870700"/>
            <a:ext cx="2400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461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SemiBold"/>
              </a:rPr>
              <a:t>1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SemiBold"/>
              </a:rPr>
              <a:t>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64800" y="1320800"/>
            <a:ext cx="7200900" cy="873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180000">
            <a:off x="14909800" y="1193800"/>
            <a:ext cx="1993900" cy="1308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79700" y="8216900"/>
            <a:ext cx="2514600" cy="175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3420000">
            <a:off x="15811500" y="7785100"/>
            <a:ext cx="1295400" cy="129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330200" y="1117600"/>
            <a:ext cx="140589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62600" cy="1026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